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8" r:id="rId15"/>
    <p:sldId id="270" r:id="rId16"/>
    <p:sldId id="271" r:id="rId17"/>
    <p:sldId id="272" r:id="rId18"/>
    <p:sldId id="269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133"/>
    <a:srgbClr val="AD0B17"/>
    <a:srgbClr val="34D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1625-1AE3-4BE2-942C-E53CDFC766C5}" type="datetimeFigureOut">
              <a:rPr lang="es-MX" smtClean="0"/>
              <a:t>21/05/2018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70D-BE99-4A54-96A0-2811C9130E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71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1625-1AE3-4BE2-942C-E53CDFC766C5}" type="datetimeFigureOut">
              <a:rPr lang="es-MX" smtClean="0"/>
              <a:t>21/05/2018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70D-BE99-4A54-96A0-2811C9130E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717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1625-1AE3-4BE2-942C-E53CDFC766C5}" type="datetimeFigureOut">
              <a:rPr lang="es-MX" smtClean="0"/>
              <a:t>21/05/2018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70D-BE99-4A54-96A0-2811C9130E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2094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1625-1AE3-4BE2-942C-E53CDFC766C5}" type="datetimeFigureOut">
              <a:rPr lang="es-MX" smtClean="0"/>
              <a:t>21/05/2018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70D-BE99-4A54-96A0-2811C9130E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146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1625-1AE3-4BE2-942C-E53CDFC766C5}" type="datetimeFigureOut">
              <a:rPr lang="es-MX" smtClean="0"/>
              <a:t>21/05/2018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70D-BE99-4A54-96A0-2811C9130E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170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1625-1AE3-4BE2-942C-E53CDFC766C5}" type="datetimeFigureOut">
              <a:rPr lang="es-MX" smtClean="0"/>
              <a:t>21/05/2018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70D-BE99-4A54-96A0-2811C9130E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1931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1625-1AE3-4BE2-942C-E53CDFC766C5}" type="datetimeFigureOut">
              <a:rPr lang="es-MX" smtClean="0"/>
              <a:t>21/05/2018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70D-BE99-4A54-96A0-2811C9130E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5423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1625-1AE3-4BE2-942C-E53CDFC766C5}" type="datetimeFigureOut">
              <a:rPr lang="es-MX" smtClean="0"/>
              <a:t>21/05/2018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70D-BE99-4A54-96A0-2811C9130E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7598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1625-1AE3-4BE2-942C-E53CDFC766C5}" type="datetimeFigureOut">
              <a:rPr lang="es-MX" smtClean="0"/>
              <a:t>21/05/2018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70D-BE99-4A54-96A0-2811C9130E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8835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1625-1AE3-4BE2-942C-E53CDFC766C5}" type="datetimeFigureOut">
              <a:rPr lang="es-MX" smtClean="0"/>
              <a:t>21/05/2018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70D-BE99-4A54-96A0-2811C9130E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252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C1625-1AE3-4BE2-942C-E53CDFC766C5}" type="datetimeFigureOut">
              <a:rPr lang="es-MX" smtClean="0"/>
              <a:t>21/05/2018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70D-BE99-4A54-96A0-2811C9130E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017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C1625-1AE3-4BE2-942C-E53CDFC766C5}" type="datetimeFigureOut">
              <a:rPr lang="es-MX" smtClean="0"/>
              <a:t>21/05/2018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570D-BE99-4A54-96A0-2811C9130E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101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27"/>
            <a:ext cx="9144000" cy="6101423"/>
          </a:xfrm>
          <a:prstGeom prst="rect">
            <a:avLst/>
          </a:prstGeom>
        </p:spPr>
      </p:pic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95536" y="3429000"/>
            <a:ext cx="828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b="1" dirty="0" smtClean="0">
                <a:solidFill>
                  <a:schemeClr val="bg1"/>
                </a:solidFill>
              </a:rPr>
              <a:t>Objetivo General: Identificar la correspondencia entre los procesos y sub procesos del Sistema de Gestión de Calidad y las clausulas de la norma ISO 9001:2015, con el fin de optimizar los recursos necesarios para llevar a cabo las auditorías internas.</a:t>
            </a:r>
            <a:endParaRPr lang="es-MX" sz="2800" b="1" dirty="0">
              <a:solidFill>
                <a:schemeClr val="bg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24744"/>
            <a:ext cx="2723820" cy="1440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788773" y="1183605"/>
            <a:ext cx="4572000" cy="138499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s-MX" sz="2800" b="1" dirty="0"/>
              <a:t>REUNIÓN DE AUDITORES INTERNOS</a:t>
            </a:r>
          </a:p>
          <a:p>
            <a:pPr algn="ctr"/>
            <a:r>
              <a:rPr lang="es-MX" sz="2800" b="1" dirty="0"/>
              <a:t>Mayo 23 de 2018</a:t>
            </a:r>
          </a:p>
        </p:txBody>
      </p:sp>
    </p:spTree>
    <p:extLst>
      <p:ext uri="{BB962C8B-B14F-4D97-AF65-F5344CB8AC3E}">
        <p14:creationId xmlns:p14="http://schemas.microsoft.com/office/powerpoint/2010/main" val="36954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Procesos y Subprocesos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359539"/>
              </p:ext>
            </p:extLst>
          </p:nvPr>
        </p:nvGraphicFramePr>
        <p:xfrm>
          <a:off x="394158" y="1818890"/>
          <a:ext cx="8354306" cy="356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0321"/>
                <a:gridCol w="5473985"/>
              </a:tblGrid>
              <a:tr h="39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Proceso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Subproceso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Liderazgo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Revisión por la Dirección (PR-RD-01)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Planeación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Planeación (PR-PL-01)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0000">
                <a:tc rowSpan="5"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Mejora continua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Acciones correctivas (PR-AC-01)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Gestión de Riesgos (PR-GR-01)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pt-BR" sz="1800" u="none" strike="noStrike" dirty="0" err="1">
                          <a:effectLst/>
                        </a:rPr>
                        <a:t>Control</a:t>
                      </a:r>
                      <a:r>
                        <a:rPr lang="pt-BR" sz="1800" u="none" strike="noStrike" dirty="0">
                          <a:effectLst/>
                        </a:rPr>
                        <a:t> de </a:t>
                      </a:r>
                      <a:r>
                        <a:rPr lang="pt-BR" sz="1800" u="none" strike="noStrike" dirty="0" err="1">
                          <a:effectLst/>
                        </a:rPr>
                        <a:t>Salidas</a:t>
                      </a:r>
                      <a:r>
                        <a:rPr lang="pt-BR" sz="1800" u="none" strike="noStrike" dirty="0">
                          <a:effectLst/>
                        </a:rPr>
                        <a:t> no Conformes (PR-SNC-01)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Control de Información Documentada (PR-ID-01)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Auditorías Internas (PR-AI-01)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Diseño de programas educativos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Diseño del Contenido Temático (PR-DIS-01)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2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Procesos y Subprocesos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114837"/>
              </p:ext>
            </p:extLst>
          </p:nvPr>
        </p:nvGraphicFramePr>
        <p:xfrm>
          <a:off x="394158" y="1797232"/>
          <a:ext cx="8354306" cy="428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0321"/>
                <a:gridCol w="5473985"/>
              </a:tblGrid>
              <a:tr h="39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Proceso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Subproceso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648000">
                <a:tc rowSpan="3"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Proceso de Enseñanza Aprendizaje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Programación y Seguimiento Cuatrimestral de Actividades Académicas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Evaluación del Aprendizaje Basado en Competencias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Investigación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0000">
                <a:tc rowSpan="7"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Vinculación y Servicios Tecnológicos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Promoción y Difusión Institucional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Educación Continua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Seguimiento de Egresados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Control y Seguimiento de Estadías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Movilidad Académica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Incubadora de Empresas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Servicios Tecnológicos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9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Procesos y Subprocesos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67402"/>
              </p:ext>
            </p:extLst>
          </p:nvPr>
        </p:nvGraphicFramePr>
        <p:xfrm>
          <a:off x="394158" y="1797232"/>
          <a:ext cx="8354306" cy="31985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0321"/>
                <a:gridCol w="5473985"/>
              </a:tblGrid>
              <a:tr h="39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Proceso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Subproceso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31875">
                <a:tc rowSpan="6"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Servicios Complementarios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Servicios Escolares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3187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Servicios Bibliotecarios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375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Apoyo Integral al Estudiante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3187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Asignación de Becas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375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Actividades Culturales y Deportivas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3187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Servicio Médico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2644">
                <a:tc rowSpan="2"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Gestión de Recursos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Mantenimiento a Infraestructura y Equipo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2264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Adquisiciones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38694"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Capacitación y Desarrollo del Personal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l" fontAlgn="ctr"/>
                      <a:r>
                        <a:rPr lang="es-MX" sz="1800" u="none" strike="noStrike" dirty="0">
                          <a:effectLst/>
                        </a:rPr>
                        <a:t>Formación, Capacitación y Actualización de Personal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94" marR="6594" marT="65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1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420491" y="1988840"/>
            <a:ext cx="7994266" cy="144016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 smtClean="0">
                <a:solidFill>
                  <a:schemeClr val="tx1"/>
                </a:solidFill>
              </a:rPr>
              <a:t>Reflexión</a:t>
            </a:r>
            <a:endParaRPr lang="es-MX" sz="60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ECEFF1"/>
              </a:clrFrom>
              <a:clrTo>
                <a:srgbClr val="EC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6" t="53373" r="3014" b="21534"/>
          <a:stretch/>
        </p:blipFill>
        <p:spPr bwMode="auto">
          <a:xfrm>
            <a:off x="899593" y="3345490"/>
            <a:ext cx="2324724" cy="238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58" y="3264652"/>
            <a:ext cx="4339350" cy="2612619"/>
          </a:xfrm>
          <a:prstGeom prst="rect">
            <a:avLst/>
          </a:prstGeom>
        </p:spPr>
      </p:pic>
      <p:sp>
        <p:nvSpPr>
          <p:cNvPr id="10" name="9 Explosión 1"/>
          <p:cNvSpPr/>
          <p:nvPr/>
        </p:nvSpPr>
        <p:spPr>
          <a:xfrm>
            <a:off x="6228183" y="1700808"/>
            <a:ext cx="2186573" cy="1423877"/>
          </a:xfrm>
          <a:prstGeom prst="irregularSeal1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Tomar notas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224317" y="3322911"/>
            <a:ext cx="1506353" cy="7839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Anotar Palabras clave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Llamada ovalada"/>
          <p:cNvSpPr/>
          <p:nvPr/>
        </p:nvSpPr>
        <p:spPr>
          <a:xfrm>
            <a:off x="421634" y="2632073"/>
            <a:ext cx="2055035" cy="720080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Hacer analogías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8" name="17 Llamada rectangular"/>
          <p:cNvSpPr/>
          <p:nvPr/>
        </p:nvSpPr>
        <p:spPr>
          <a:xfrm>
            <a:off x="2771800" y="4932489"/>
            <a:ext cx="1872208" cy="875598"/>
          </a:xfrm>
          <a:prstGeom prst="wedgeRectCallout">
            <a:avLst>
              <a:gd name="adj1" fmla="val -9898"/>
              <a:gd name="adj2" fmla="val 67176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Construir mapas mentales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686" r="15149" b="40889"/>
          <a:stretch/>
        </p:blipFill>
        <p:spPr bwMode="auto">
          <a:xfrm>
            <a:off x="483637" y="1772815"/>
            <a:ext cx="8188954" cy="356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Llamada de nube"/>
          <p:cNvSpPr/>
          <p:nvPr/>
        </p:nvSpPr>
        <p:spPr>
          <a:xfrm>
            <a:off x="6516216" y="1844824"/>
            <a:ext cx="2304256" cy="1279861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ysClr val="windowText" lastClr="000000"/>
                </a:solidFill>
              </a:rPr>
              <a:t>¿</a:t>
            </a:r>
            <a:r>
              <a:rPr lang="es-MX" sz="2800" dirty="0" smtClean="0">
                <a:solidFill>
                  <a:sysClr val="windowText" lastClr="000000"/>
                </a:solidFill>
              </a:rPr>
              <a:t>Cómo?</a:t>
            </a:r>
            <a:endParaRPr lang="es-MX" sz="2800" dirty="0">
              <a:solidFill>
                <a:sysClr val="windowText" lastClr="0000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11560" y="3789040"/>
            <a:ext cx="7994266" cy="144016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Llamada rectangular"/>
          <p:cNvSpPr/>
          <p:nvPr/>
        </p:nvSpPr>
        <p:spPr>
          <a:xfrm>
            <a:off x="3707904" y="3789040"/>
            <a:ext cx="1836684" cy="1152128"/>
          </a:xfrm>
          <a:prstGeom prst="wedgeRectCallout">
            <a:avLst>
              <a:gd name="adj1" fmla="val 106974"/>
              <a:gd name="adj2" fmla="val -6543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ysClr val="windowText" lastClr="000000"/>
                </a:solidFill>
              </a:rPr>
              <a:t>¡¡ A través de un reporte ¡¡</a:t>
            </a:r>
            <a:endParaRPr lang="es-MX" sz="2000" dirty="0">
              <a:solidFill>
                <a:sysClr val="windowText" lastClr="000000"/>
              </a:solidFill>
            </a:endParaRPr>
          </a:p>
        </p:txBody>
      </p:sp>
      <p:sp>
        <p:nvSpPr>
          <p:cNvPr id="6" name="5 Llamada ovalada"/>
          <p:cNvSpPr/>
          <p:nvPr/>
        </p:nvSpPr>
        <p:spPr>
          <a:xfrm>
            <a:off x="6948264" y="3789040"/>
            <a:ext cx="2018981" cy="1547235"/>
          </a:xfrm>
          <a:prstGeom prst="wedgeEllipseCallout">
            <a:avLst>
              <a:gd name="adj1" fmla="val -116145"/>
              <a:gd name="adj2" fmla="val -718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ysClr val="windowText" lastClr="000000"/>
                </a:solidFill>
              </a:rPr>
              <a:t>Publicado en la intranet</a:t>
            </a:r>
            <a:endParaRPr lang="es-MX" sz="2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686" r="15149" b="40889"/>
          <a:stretch/>
        </p:blipFill>
        <p:spPr bwMode="auto">
          <a:xfrm>
            <a:off x="483637" y="1772815"/>
            <a:ext cx="8188954" cy="356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611560" y="3284984"/>
            <a:ext cx="7994266" cy="540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Rectángulo"/>
          <p:cNvSpPr/>
          <p:nvPr/>
        </p:nvSpPr>
        <p:spPr>
          <a:xfrm>
            <a:off x="610182" y="4401168"/>
            <a:ext cx="7994266" cy="82803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Llamada ovalada"/>
          <p:cNvSpPr/>
          <p:nvPr/>
        </p:nvSpPr>
        <p:spPr>
          <a:xfrm>
            <a:off x="5364088" y="2566653"/>
            <a:ext cx="1763716" cy="1116064"/>
          </a:xfrm>
          <a:prstGeom prst="wedgeEllipseCallout">
            <a:avLst>
              <a:gd name="adj1" fmla="val -52559"/>
              <a:gd name="adj2" fmla="val 6739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ysClr val="windowText" lastClr="000000"/>
                </a:solidFill>
              </a:rPr>
              <a:t>Existen????</a:t>
            </a:r>
            <a:endParaRPr lang="es-MX" sz="2400" dirty="0">
              <a:solidFill>
                <a:sysClr val="windowText" lastClr="000000"/>
              </a:solidFill>
            </a:endParaRPr>
          </a:p>
        </p:txBody>
      </p:sp>
      <p:sp>
        <p:nvSpPr>
          <p:cNvPr id="3" name="2 Llamada rectangular"/>
          <p:cNvSpPr/>
          <p:nvPr/>
        </p:nvSpPr>
        <p:spPr>
          <a:xfrm>
            <a:off x="2987824" y="4401168"/>
            <a:ext cx="1872208" cy="1044056"/>
          </a:xfrm>
          <a:prstGeom prst="wedgeRectCallout">
            <a:avLst>
              <a:gd name="adj1" fmla="val 72475"/>
              <a:gd name="adj2" fmla="val -6885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ysClr val="windowText" lastClr="000000"/>
                </a:solidFill>
              </a:rPr>
              <a:t>¿Son compatibles?</a:t>
            </a:r>
            <a:endParaRPr lang="es-MX" sz="2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1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686" r="15149" b="40889"/>
          <a:stretch/>
        </p:blipFill>
        <p:spPr bwMode="auto">
          <a:xfrm>
            <a:off x="483637" y="1772815"/>
            <a:ext cx="8188954" cy="356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611560" y="3284984"/>
            <a:ext cx="7994266" cy="1116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Rectángulo"/>
          <p:cNvSpPr/>
          <p:nvPr/>
        </p:nvSpPr>
        <p:spPr>
          <a:xfrm>
            <a:off x="610182" y="4941168"/>
            <a:ext cx="7994266" cy="28803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Llamada ovalada"/>
          <p:cNvSpPr/>
          <p:nvPr/>
        </p:nvSpPr>
        <p:spPr>
          <a:xfrm>
            <a:off x="6988175" y="3001465"/>
            <a:ext cx="2016224" cy="1043992"/>
          </a:xfrm>
          <a:prstGeom prst="wedgeEllipseCallout">
            <a:avLst>
              <a:gd name="adj1" fmla="val -7294"/>
              <a:gd name="adj2" fmla="val 9792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ysClr val="windowText" lastClr="000000"/>
                </a:solidFill>
              </a:rPr>
              <a:t>¿Cuáles son éstos?</a:t>
            </a:r>
            <a:endParaRPr lang="es-MX" sz="2000" dirty="0">
              <a:solidFill>
                <a:sysClr val="windowText" lastClr="000000"/>
              </a:solidFill>
            </a:endParaRPr>
          </a:p>
        </p:txBody>
      </p:sp>
      <p:sp>
        <p:nvSpPr>
          <p:cNvPr id="5" name="4 Explosión 1"/>
          <p:cNvSpPr/>
          <p:nvPr/>
        </p:nvSpPr>
        <p:spPr>
          <a:xfrm>
            <a:off x="616634" y="1088984"/>
            <a:ext cx="3783387" cy="2196000"/>
          </a:xfrm>
          <a:prstGeom prst="irregularSeal1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dirty="0" smtClean="0">
                <a:solidFill>
                  <a:sysClr val="windowText" lastClr="000000"/>
                </a:solidFill>
              </a:rPr>
              <a:t>Educativo</a:t>
            </a:r>
            <a:endParaRPr lang="es-MX" sz="3600" dirty="0">
              <a:solidFill>
                <a:sysClr val="windowText" lastClr="000000"/>
              </a:solidFill>
            </a:endParaRPr>
          </a:p>
        </p:txBody>
      </p:sp>
      <p:sp>
        <p:nvSpPr>
          <p:cNvPr id="18" name="17 Explosión 1"/>
          <p:cNvSpPr/>
          <p:nvPr/>
        </p:nvSpPr>
        <p:spPr>
          <a:xfrm>
            <a:off x="483637" y="3302984"/>
            <a:ext cx="3783387" cy="2196000"/>
          </a:xfrm>
          <a:prstGeom prst="irregularSeal1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dirty="0" err="1" smtClean="0">
                <a:solidFill>
                  <a:sysClr val="windowText" lastClr="000000"/>
                </a:solidFill>
              </a:rPr>
              <a:t>Educ</a:t>
            </a:r>
            <a:r>
              <a:rPr lang="es-MX" sz="3600" dirty="0" smtClean="0">
                <a:solidFill>
                  <a:sysClr val="windowText" lastClr="000000"/>
                </a:solidFill>
              </a:rPr>
              <a:t>. Continua</a:t>
            </a:r>
            <a:endParaRPr lang="es-MX" sz="3600" dirty="0">
              <a:solidFill>
                <a:sysClr val="windowText" lastClr="000000"/>
              </a:solidFill>
            </a:endParaRPr>
          </a:p>
        </p:txBody>
      </p:sp>
      <p:sp>
        <p:nvSpPr>
          <p:cNvPr id="20" name="19 Explosión 1"/>
          <p:cNvSpPr/>
          <p:nvPr/>
        </p:nvSpPr>
        <p:spPr>
          <a:xfrm>
            <a:off x="4341145" y="4045457"/>
            <a:ext cx="3783387" cy="2196000"/>
          </a:xfrm>
          <a:prstGeom prst="irregularSeal1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>
                <a:solidFill>
                  <a:sysClr val="windowText" lastClr="000000"/>
                </a:solidFill>
              </a:rPr>
              <a:t>Servicios Tecnológicos</a:t>
            </a:r>
            <a:endParaRPr lang="es-MX" sz="2800" dirty="0">
              <a:solidFill>
                <a:sysClr val="windowText" lastClr="000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849721" y="2557652"/>
            <a:ext cx="3031709" cy="1285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dirty="0" smtClean="0">
                <a:solidFill>
                  <a:schemeClr val="tx1"/>
                </a:solidFill>
              </a:rPr>
              <a:t>¡¡Alcance¡¡</a:t>
            </a:r>
            <a:endParaRPr lang="es-MX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  <p:bldP spid="20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686" r="15149" b="40889"/>
          <a:stretch/>
        </p:blipFill>
        <p:spPr bwMode="auto">
          <a:xfrm>
            <a:off x="483637" y="1772815"/>
            <a:ext cx="8188954" cy="356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611560" y="3284984"/>
            <a:ext cx="7994266" cy="165618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ECEFF1"/>
              </a:clrFrom>
              <a:clrTo>
                <a:srgbClr val="EC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2" t="50507" r="4627" b="20036"/>
          <a:stretch/>
        </p:blipFill>
        <p:spPr bwMode="auto">
          <a:xfrm>
            <a:off x="6228184" y="2740410"/>
            <a:ext cx="2338399" cy="323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Llamada ovalada"/>
          <p:cNvSpPr/>
          <p:nvPr/>
        </p:nvSpPr>
        <p:spPr>
          <a:xfrm>
            <a:off x="3203848" y="3124685"/>
            <a:ext cx="3024336" cy="1615934"/>
          </a:xfrm>
          <a:prstGeom prst="wedgeEllipseCallout">
            <a:avLst>
              <a:gd name="adj1" fmla="val -88666"/>
              <a:gd name="adj2" fmla="val 1136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</a:rPr>
              <a:t>¡¡¡Cumpliendo los requisitos de  la </a:t>
            </a:r>
            <a:r>
              <a:rPr lang="es-MX" sz="2400" dirty="0" smtClean="0">
                <a:solidFill>
                  <a:schemeClr val="tx1"/>
                </a:solidFill>
              </a:rPr>
              <a:t>Norma¡¡¡</a:t>
            </a:r>
            <a:endParaRPr lang="es-MX" sz="24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ECEFF1"/>
              </a:clrFrom>
              <a:clrTo>
                <a:srgbClr val="EC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3" t="53977" r="3506" b="20036"/>
          <a:stretch/>
        </p:blipFill>
        <p:spPr bwMode="auto">
          <a:xfrm>
            <a:off x="108561" y="2997272"/>
            <a:ext cx="236204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Llamada rectangular"/>
          <p:cNvSpPr/>
          <p:nvPr/>
        </p:nvSpPr>
        <p:spPr>
          <a:xfrm>
            <a:off x="6372200" y="980728"/>
            <a:ext cx="2664296" cy="1512168"/>
          </a:xfrm>
          <a:prstGeom prst="wedgeRectCallout">
            <a:avLst>
              <a:gd name="adj1" fmla="val 681"/>
              <a:gd name="adj2" fmla="val 89576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132133"/>
                </a:solidFill>
              </a:rPr>
              <a:t>El enfoque a procesos implica la definición y gestión sistemática de los procesos y sus </a:t>
            </a:r>
            <a:r>
              <a:rPr lang="es-MX" dirty="0" smtClean="0">
                <a:solidFill>
                  <a:srgbClr val="132133"/>
                </a:solidFill>
              </a:rPr>
              <a:t>interacciones…</a:t>
            </a:r>
            <a:endParaRPr lang="es-MX" dirty="0">
              <a:solidFill>
                <a:srgbClr val="132133"/>
              </a:solidFill>
            </a:endParaRPr>
          </a:p>
        </p:txBody>
      </p:sp>
      <p:sp>
        <p:nvSpPr>
          <p:cNvPr id="23" name="22 Llamada rectangular"/>
          <p:cNvSpPr/>
          <p:nvPr/>
        </p:nvSpPr>
        <p:spPr>
          <a:xfrm>
            <a:off x="1192144" y="1106196"/>
            <a:ext cx="4622569" cy="1512168"/>
          </a:xfrm>
          <a:prstGeom prst="wedgeRectCallout">
            <a:avLst>
              <a:gd name="adj1" fmla="val 77213"/>
              <a:gd name="adj2" fmla="val 9228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132133"/>
                </a:solidFill>
              </a:rPr>
              <a:t>Para ser conforme con los requisitos de esta norma mexicana, una organización necesita planificar e </a:t>
            </a:r>
            <a:r>
              <a:rPr lang="es-MX" dirty="0" smtClean="0">
                <a:solidFill>
                  <a:srgbClr val="132133"/>
                </a:solidFill>
              </a:rPr>
              <a:t>implementar acciones </a:t>
            </a:r>
            <a:r>
              <a:rPr lang="es-MX" dirty="0">
                <a:solidFill>
                  <a:srgbClr val="132133"/>
                </a:solidFill>
              </a:rPr>
              <a:t>para abordar los riesgos y las </a:t>
            </a:r>
            <a:r>
              <a:rPr lang="es-MX" dirty="0" smtClean="0">
                <a:solidFill>
                  <a:srgbClr val="132133"/>
                </a:solidFill>
              </a:rPr>
              <a:t>oportunidades…</a:t>
            </a:r>
            <a:endParaRPr lang="es-MX" dirty="0">
              <a:solidFill>
                <a:srgbClr val="1321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686" r="15149" b="65390"/>
          <a:stretch/>
        </p:blipFill>
        <p:spPr bwMode="auto">
          <a:xfrm>
            <a:off x="483637" y="1772815"/>
            <a:ext cx="8188954" cy="159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8664" r="15149" b="8121"/>
          <a:stretch/>
        </p:blipFill>
        <p:spPr bwMode="auto">
          <a:xfrm>
            <a:off x="477683" y="3434323"/>
            <a:ext cx="818895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611560" y="3789040"/>
            <a:ext cx="7920000" cy="230425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Llamada de nube"/>
          <p:cNvSpPr/>
          <p:nvPr/>
        </p:nvSpPr>
        <p:spPr>
          <a:xfrm>
            <a:off x="477683" y="3789040"/>
            <a:ext cx="2222109" cy="977431"/>
          </a:xfrm>
          <a:prstGeom prst="cloudCallout">
            <a:avLst>
              <a:gd name="adj1" fmla="val 70066"/>
              <a:gd name="adj2" fmla="val -4780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dirty="0" smtClean="0">
                <a:solidFill>
                  <a:schemeClr val="tx1"/>
                </a:solidFill>
              </a:rPr>
              <a:t>Materiales</a:t>
            </a:r>
            <a:endParaRPr lang="es-MX" sz="2200" dirty="0">
              <a:solidFill>
                <a:schemeClr val="tx1"/>
              </a:solidFill>
            </a:endParaRPr>
          </a:p>
        </p:txBody>
      </p:sp>
      <p:sp>
        <p:nvSpPr>
          <p:cNvPr id="17" name="16 Llamada de nube"/>
          <p:cNvSpPr/>
          <p:nvPr/>
        </p:nvSpPr>
        <p:spPr>
          <a:xfrm>
            <a:off x="2123728" y="4899841"/>
            <a:ext cx="2592288" cy="977431"/>
          </a:xfrm>
          <a:prstGeom prst="cloudCallout">
            <a:avLst>
              <a:gd name="adj1" fmla="val 2331"/>
              <a:gd name="adj2" fmla="val -14694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</a:rPr>
              <a:t>Financieros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18" name="17 Llamada de nube"/>
          <p:cNvSpPr/>
          <p:nvPr/>
        </p:nvSpPr>
        <p:spPr>
          <a:xfrm>
            <a:off x="4860032" y="4744496"/>
            <a:ext cx="2222109" cy="977431"/>
          </a:xfrm>
          <a:prstGeom prst="cloudCallout">
            <a:avLst>
              <a:gd name="adj1" fmla="val -84093"/>
              <a:gd name="adj2" fmla="val -14694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</a:rPr>
              <a:t>Humanos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20" name="19 Llamada de nube"/>
          <p:cNvSpPr/>
          <p:nvPr/>
        </p:nvSpPr>
        <p:spPr>
          <a:xfrm>
            <a:off x="5544588" y="3356992"/>
            <a:ext cx="2843836" cy="977431"/>
          </a:xfrm>
          <a:prstGeom prst="cloudCallout">
            <a:avLst>
              <a:gd name="adj1" fmla="val -96909"/>
              <a:gd name="adj2" fmla="val -2407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</a:rPr>
              <a:t>Tecnológicos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34392" y="1640882"/>
            <a:ext cx="156324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11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¿?</a:t>
            </a:r>
            <a:endParaRPr lang="es-ES" sz="11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604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20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686" r="15149" b="65390"/>
          <a:stretch/>
        </p:blipFill>
        <p:spPr bwMode="auto">
          <a:xfrm>
            <a:off x="483637" y="1772815"/>
            <a:ext cx="8188954" cy="159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8664" r="15149" b="8121"/>
          <a:stretch/>
        </p:blipFill>
        <p:spPr bwMode="auto">
          <a:xfrm>
            <a:off x="477683" y="3434323"/>
            <a:ext cx="818895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611560" y="3434323"/>
            <a:ext cx="7920000" cy="354717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Rectángulo"/>
          <p:cNvSpPr/>
          <p:nvPr/>
        </p:nvSpPr>
        <p:spPr>
          <a:xfrm>
            <a:off x="611560" y="4293096"/>
            <a:ext cx="7920000" cy="18002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Llamada ovalada"/>
          <p:cNvSpPr/>
          <p:nvPr/>
        </p:nvSpPr>
        <p:spPr>
          <a:xfrm>
            <a:off x="3347864" y="2204864"/>
            <a:ext cx="2196724" cy="1229459"/>
          </a:xfrm>
          <a:prstGeom prst="wedgeEllipseCallout">
            <a:avLst>
              <a:gd name="adj1" fmla="val -114189"/>
              <a:gd name="adj2" fmla="val 8581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>
                <a:solidFill>
                  <a:schemeClr val="tx1"/>
                </a:solidFill>
              </a:rPr>
              <a:t>¿Cómo se logra?</a:t>
            </a:r>
            <a:endParaRPr lang="es-MX" sz="28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ECEFF1"/>
              </a:clrFrom>
              <a:clrTo>
                <a:srgbClr val="EC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7" t="52119" r="3171" b="20035"/>
          <a:stretch/>
        </p:blipFill>
        <p:spPr bwMode="auto">
          <a:xfrm>
            <a:off x="1055436" y="4293272"/>
            <a:ext cx="2292428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ECEFF1"/>
              </a:clrFrom>
              <a:clrTo>
                <a:srgbClr val="EC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9" t="52397" r="3097" b="19909"/>
          <a:stretch/>
        </p:blipFill>
        <p:spPr bwMode="auto">
          <a:xfrm>
            <a:off x="7005836" y="1737096"/>
            <a:ext cx="2248161" cy="2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xplosión 1"/>
          <p:cNvSpPr/>
          <p:nvPr/>
        </p:nvSpPr>
        <p:spPr>
          <a:xfrm>
            <a:off x="3906886" y="4293096"/>
            <a:ext cx="4247592" cy="2124148"/>
          </a:xfrm>
          <a:prstGeom prst="irregularSeal1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Promoviendo la eficiencia en lo </a:t>
            </a:r>
            <a:r>
              <a:rPr lang="es-MX" dirty="0" smtClean="0">
                <a:solidFill>
                  <a:schemeClr val="tx1"/>
                </a:solidFill>
              </a:rPr>
              <a:t>que </a:t>
            </a:r>
            <a:r>
              <a:rPr lang="es-MX" dirty="0" smtClean="0">
                <a:solidFill>
                  <a:schemeClr val="tx1"/>
                </a:solidFill>
              </a:rPr>
              <a:t>a cada uno le  </a:t>
            </a:r>
            <a:r>
              <a:rPr lang="es-MX" dirty="0" smtClean="0">
                <a:solidFill>
                  <a:schemeClr val="tx1"/>
                </a:solidFill>
              </a:rPr>
              <a:t>toca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3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Contenido de la Norma</a:t>
            </a:r>
          </a:p>
          <a:p>
            <a:pPr algn="ctr"/>
            <a:endParaRPr lang="es-MX" sz="2800" dirty="0" smtClean="0"/>
          </a:p>
          <a:p>
            <a:pPr algn="just"/>
            <a:r>
              <a:rPr lang="es-MX" sz="2800" dirty="0" smtClean="0"/>
              <a:t>    Capítulo 4 Contexto de la organización</a:t>
            </a:r>
          </a:p>
          <a:p>
            <a:pPr algn="just"/>
            <a:endParaRPr lang="es-MX" sz="2800" dirty="0" smtClean="0"/>
          </a:p>
          <a:p>
            <a:pPr algn="just"/>
            <a:r>
              <a:rPr lang="es-MX" sz="2800" dirty="0" smtClean="0"/>
              <a:t>    4.1 </a:t>
            </a:r>
            <a:r>
              <a:rPr lang="es-MX" sz="2800" dirty="0"/>
              <a:t>Comprensión de la organización y de su </a:t>
            </a:r>
            <a:r>
              <a:rPr lang="es-MX" sz="2800" dirty="0" smtClean="0"/>
              <a:t>contexto.</a:t>
            </a:r>
            <a:endParaRPr lang="es-MX" sz="2800" dirty="0"/>
          </a:p>
          <a:p>
            <a:pPr algn="just"/>
            <a:r>
              <a:rPr lang="es-MX" sz="2800" dirty="0" smtClean="0"/>
              <a:t>    4.2 </a:t>
            </a:r>
            <a:r>
              <a:rPr lang="es-MX" sz="2800" dirty="0"/>
              <a:t>Comprensión de las necesidades y expectativas de las </a:t>
            </a:r>
            <a:r>
              <a:rPr lang="es-MX" sz="2800" dirty="0" smtClean="0"/>
              <a:t>   </a:t>
            </a:r>
          </a:p>
          <a:p>
            <a:pPr algn="just"/>
            <a:r>
              <a:rPr lang="es-MX" sz="2800" dirty="0"/>
              <a:t> </a:t>
            </a:r>
            <a:r>
              <a:rPr lang="es-MX" sz="2800" dirty="0" smtClean="0"/>
              <a:t>          partes interesadas.</a:t>
            </a:r>
            <a:endParaRPr lang="es-MX" sz="2800" dirty="0"/>
          </a:p>
          <a:p>
            <a:pPr algn="just"/>
            <a:r>
              <a:rPr lang="es-MX" sz="2800" dirty="0" smtClean="0"/>
              <a:t>    4.3 </a:t>
            </a:r>
            <a:r>
              <a:rPr lang="es-MX" sz="2800" dirty="0"/>
              <a:t>Determinación del alcance del sistema de </a:t>
            </a:r>
            <a:r>
              <a:rPr lang="es-MX" sz="2800" dirty="0" smtClean="0"/>
              <a:t>gestión</a:t>
            </a:r>
          </a:p>
          <a:p>
            <a:pPr algn="just"/>
            <a:r>
              <a:rPr lang="es-MX" sz="2800" dirty="0"/>
              <a:t> </a:t>
            </a:r>
            <a:r>
              <a:rPr lang="es-MX" sz="2800" dirty="0" smtClean="0"/>
              <a:t>         de </a:t>
            </a:r>
            <a:r>
              <a:rPr lang="es-MX" sz="2800" dirty="0"/>
              <a:t>la </a:t>
            </a:r>
            <a:r>
              <a:rPr lang="es-MX" sz="2800" dirty="0" smtClean="0"/>
              <a:t>calidad.</a:t>
            </a:r>
          </a:p>
          <a:p>
            <a:pPr algn="just"/>
            <a:r>
              <a:rPr lang="es-MX" sz="2800" dirty="0" smtClean="0"/>
              <a:t>    4.4 </a:t>
            </a:r>
            <a:r>
              <a:rPr lang="es-MX" sz="2800" dirty="0"/>
              <a:t>Sistema de gestión de la calidad y sus </a:t>
            </a:r>
            <a:r>
              <a:rPr lang="es-MX" sz="2800" dirty="0" smtClean="0"/>
              <a:t>procesos.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5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686" r="15149" b="65390"/>
          <a:stretch/>
        </p:blipFill>
        <p:spPr bwMode="auto">
          <a:xfrm>
            <a:off x="483637" y="1772815"/>
            <a:ext cx="8188954" cy="159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8664" r="15149" b="8121"/>
          <a:stretch/>
        </p:blipFill>
        <p:spPr bwMode="auto">
          <a:xfrm>
            <a:off x="477683" y="3434323"/>
            <a:ext cx="818895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611560" y="3434323"/>
            <a:ext cx="7920000" cy="864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Rectángulo"/>
          <p:cNvSpPr/>
          <p:nvPr/>
        </p:nvSpPr>
        <p:spPr>
          <a:xfrm>
            <a:off x="611560" y="4653136"/>
            <a:ext cx="7920000" cy="144016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Explosión 1"/>
          <p:cNvSpPr/>
          <p:nvPr/>
        </p:nvSpPr>
        <p:spPr>
          <a:xfrm>
            <a:off x="5526902" y="4581128"/>
            <a:ext cx="3528392" cy="2124148"/>
          </a:xfrm>
          <a:prstGeom prst="irregularSeal1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Haciendo eficientemente lo que me toca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ECEFF1"/>
              </a:clrFrom>
              <a:clrTo>
                <a:srgbClr val="EC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3" t="55157" r="2388" b="20036"/>
          <a:stretch/>
        </p:blipFill>
        <p:spPr bwMode="auto">
          <a:xfrm>
            <a:off x="6088996" y="1236013"/>
            <a:ext cx="2874206" cy="267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ECEFF1"/>
              </a:clrFrom>
              <a:clrTo>
                <a:srgbClr val="EC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7" t="46006" r="3320" b="28910"/>
          <a:stretch/>
        </p:blipFill>
        <p:spPr bwMode="auto">
          <a:xfrm>
            <a:off x="600128" y="1124744"/>
            <a:ext cx="2514924" cy="260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ECEFF1"/>
              </a:clrFrom>
              <a:clrTo>
                <a:srgbClr val="EC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6" t="51746" r="3433" b="21388"/>
          <a:stretch/>
        </p:blipFill>
        <p:spPr bwMode="auto">
          <a:xfrm>
            <a:off x="937622" y="4489847"/>
            <a:ext cx="1978443" cy="246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Llamada ovalada"/>
          <p:cNvSpPr/>
          <p:nvPr/>
        </p:nvSpPr>
        <p:spPr>
          <a:xfrm>
            <a:off x="2771800" y="4766471"/>
            <a:ext cx="1961004" cy="1110801"/>
          </a:xfrm>
          <a:prstGeom prst="wedgeEllipseCallout">
            <a:avLst>
              <a:gd name="adj1" fmla="val -74421"/>
              <a:gd name="adj2" fmla="val -1244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</a:rPr>
              <a:t>Debo verificar</a:t>
            </a:r>
            <a:endParaRPr lang="es-MX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686" r="15149" b="65390"/>
          <a:stretch/>
        </p:blipFill>
        <p:spPr bwMode="auto">
          <a:xfrm>
            <a:off x="483637" y="1772815"/>
            <a:ext cx="8188954" cy="159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8664" r="15149" b="8121"/>
          <a:stretch/>
        </p:blipFill>
        <p:spPr bwMode="auto">
          <a:xfrm>
            <a:off x="477683" y="3434323"/>
            <a:ext cx="818895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611560" y="3434322"/>
            <a:ext cx="7920000" cy="121881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Rectángulo"/>
          <p:cNvSpPr/>
          <p:nvPr/>
        </p:nvSpPr>
        <p:spPr>
          <a:xfrm>
            <a:off x="611560" y="5157192"/>
            <a:ext cx="7920000" cy="936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1960529"/>
            <a:ext cx="4679641" cy="2620599"/>
          </a:xfrm>
          <a:prstGeom prst="rect">
            <a:avLst/>
          </a:prstGeom>
        </p:spPr>
      </p:pic>
      <p:sp>
        <p:nvSpPr>
          <p:cNvPr id="5" name="4 Llamada ovalada"/>
          <p:cNvSpPr/>
          <p:nvPr/>
        </p:nvSpPr>
        <p:spPr>
          <a:xfrm>
            <a:off x="4427984" y="5157192"/>
            <a:ext cx="3456384" cy="941427"/>
          </a:xfrm>
          <a:prstGeom prst="wedgeEllipseCallout">
            <a:avLst>
              <a:gd name="adj1" fmla="val -76903"/>
              <a:gd name="adj2" fmla="val -6217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</a:rPr>
              <a:t>¿Evidencia?</a:t>
            </a:r>
            <a:endParaRPr lang="es-MX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2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686" r="15149" b="65390"/>
          <a:stretch/>
        </p:blipFill>
        <p:spPr bwMode="auto">
          <a:xfrm>
            <a:off x="483637" y="1772815"/>
            <a:ext cx="8188954" cy="159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8664" r="15149" b="8121"/>
          <a:stretch/>
        </p:blipFill>
        <p:spPr bwMode="auto">
          <a:xfrm>
            <a:off x="477683" y="3434323"/>
            <a:ext cx="818895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611560" y="3356992"/>
            <a:ext cx="7920000" cy="1836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Rectángulo"/>
          <p:cNvSpPr/>
          <p:nvPr/>
        </p:nvSpPr>
        <p:spPr>
          <a:xfrm>
            <a:off x="611560" y="5553296"/>
            <a:ext cx="7920000" cy="540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1" r="5540"/>
          <a:stretch/>
        </p:blipFill>
        <p:spPr>
          <a:xfrm>
            <a:off x="1475656" y="2085950"/>
            <a:ext cx="4460308" cy="314325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t="31881" r="15709" b="55761"/>
          <a:stretch/>
        </p:blipFill>
        <p:spPr bwMode="auto">
          <a:xfrm>
            <a:off x="957095" y="5802423"/>
            <a:ext cx="7642746" cy="9416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Llamada ovalada"/>
          <p:cNvSpPr/>
          <p:nvPr/>
        </p:nvSpPr>
        <p:spPr>
          <a:xfrm>
            <a:off x="6156177" y="4205593"/>
            <a:ext cx="2088232" cy="1239631"/>
          </a:xfrm>
          <a:prstGeom prst="wedgeEllipseCallout">
            <a:avLst>
              <a:gd name="adj1" fmla="val -55416"/>
              <a:gd name="adj2" fmla="val 11219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¿Cómo promuevo la mejora?</a:t>
            </a:r>
            <a:endParaRPr lang="es-MX" sz="20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ECEFF1"/>
              </a:clrFrom>
              <a:clrTo>
                <a:srgbClr val="EC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7" t="56045" r="3880" b="23895"/>
          <a:stretch/>
        </p:blipFill>
        <p:spPr bwMode="auto">
          <a:xfrm>
            <a:off x="6376066" y="1844824"/>
            <a:ext cx="2516414" cy="231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40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686" r="15149" b="65390"/>
          <a:stretch/>
        </p:blipFill>
        <p:spPr bwMode="auto">
          <a:xfrm>
            <a:off x="483637" y="1772815"/>
            <a:ext cx="8188954" cy="159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8664" r="15149" b="8121"/>
          <a:stretch/>
        </p:blipFill>
        <p:spPr bwMode="auto">
          <a:xfrm>
            <a:off x="477683" y="3434323"/>
            <a:ext cx="818895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611560" y="3356992"/>
            <a:ext cx="7920000" cy="223224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Llamada ovalada"/>
          <p:cNvSpPr/>
          <p:nvPr/>
        </p:nvSpPr>
        <p:spPr>
          <a:xfrm>
            <a:off x="483637" y="4312491"/>
            <a:ext cx="2669910" cy="905423"/>
          </a:xfrm>
          <a:prstGeom prst="wedgeEllipseCallout">
            <a:avLst>
              <a:gd name="adj1" fmla="val 18527"/>
              <a:gd name="adj2" fmla="val 9113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¿Compartir el liderazgo?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ECEFF1"/>
              </a:clrFrom>
              <a:clrTo>
                <a:srgbClr val="EC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7" t="50070" r="2426" b="19909"/>
          <a:stretch/>
        </p:blipFill>
        <p:spPr bwMode="auto">
          <a:xfrm>
            <a:off x="3608178" y="2780928"/>
            <a:ext cx="247963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t="8776" r="10784" b="6686"/>
          <a:stretch/>
        </p:blipFill>
        <p:spPr bwMode="auto">
          <a:xfrm>
            <a:off x="977867" y="729232"/>
            <a:ext cx="7243139" cy="47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3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686" r="15149" b="75352"/>
          <a:stretch/>
        </p:blipFill>
        <p:spPr bwMode="auto">
          <a:xfrm>
            <a:off x="483637" y="1772815"/>
            <a:ext cx="8188954" cy="79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14686" r="18507" b="47343"/>
          <a:stretch/>
        </p:blipFill>
        <p:spPr bwMode="auto">
          <a:xfrm>
            <a:off x="484673" y="2642511"/>
            <a:ext cx="8164655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611560" y="4725144"/>
            <a:ext cx="7920000" cy="82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Llamada de nube"/>
          <p:cNvSpPr/>
          <p:nvPr/>
        </p:nvSpPr>
        <p:spPr>
          <a:xfrm>
            <a:off x="5652120" y="2571906"/>
            <a:ext cx="2232248" cy="1244437"/>
          </a:xfrm>
          <a:prstGeom prst="cloudCallout">
            <a:avLst>
              <a:gd name="adj1" fmla="val -26061"/>
              <a:gd name="adj2" fmla="val 8004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</a:rPr>
              <a:t>¿Cuáles son?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4" name="3 Explosión 1"/>
          <p:cNvSpPr/>
          <p:nvPr/>
        </p:nvSpPr>
        <p:spPr>
          <a:xfrm>
            <a:off x="2398144" y="3319288"/>
            <a:ext cx="2448272" cy="1387004"/>
          </a:xfrm>
          <a:prstGeom prst="irregularSeal1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¿Dónde están?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5" name="4 Llamada rectangular"/>
          <p:cNvSpPr/>
          <p:nvPr/>
        </p:nvSpPr>
        <p:spPr>
          <a:xfrm>
            <a:off x="5436096" y="4880489"/>
            <a:ext cx="3095464" cy="996783"/>
          </a:xfrm>
          <a:prstGeom prst="wedgeRectCallout">
            <a:avLst>
              <a:gd name="adj1" fmla="val 12676"/>
              <a:gd name="adj2" fmla="val -8126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¿Se comprenden?</a:t>
            </a:r>
          </a:p>
          <a:p>
            <a:pPr algn="ctr"/>
            <a:r>
              <a:rPr lang="es-MX" dirty="0" smtClean="0">
                <a:solidFill>
                  <a:schemeClr val="tx1"/>
                </a:solidFill>
              </a:rPr>
              <a:t>¿Se cumplen?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686" r="15149" b="75352"/>
          <a:stretch/>
        </p:blipFill>
        <p:spPr bwMode="auto">
          <a:xfrm>
            <a:off x="483637" y="1772815"/>
            <a:ext cx="8188954" cy="79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14686" r="18507" b="47343"/>
          <a:stretch/>
        </p:blipFill>
        <p:spPr bwMode="auto">
          <a:xfrm>
            <a:off x="484673" y="2642511"/>
            <a:ext cx="8164655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611560" y="5229200"/>
            <a:ext cx="7920000" cy="32394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Rectángulo"/>
          <p:cNvSpPr/>
          <p:nvPr/>
        </p:nvSpPr>
        <p:spPr>
          <a:xfrm>
            <a:off x="611560" y="4221144"/>
            <a:ext cx="7920000" cy="504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ECEFF1"/>
              </a:clrFrom>
              <a:clrTo>
                <a:srgbClr val="EC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3" t="52836" r="2724" b="20035"/>
          <a:stretch/>
        </p:blipFill>
        <p:spPr bwMode="auto">
          <a:xfrm>
            <a:off x="3635896" y="2395309"/>
            <a:ext cx="2060812" cy="206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Llamada de nube"/>
          <p:cNvSpPr/>
          <p:nvPr/>
        </p:nvSpPr>
        <p:spPr>
          <a:xfrm>
            <a:off x="6084168" y="2172360"/>
            <a:ext cx="2447392" cy="1616680"/>
          </a:xfrm>
          <a:prstGeom prst="cloudCallout">
            <a:avLst>
              <a:gd name="adj1" fmla="val -95544"/>
              <a:gd name="adj2" fmla="val -250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</a:rPr>
              <a:t>¿Dónde están?</a:t>
            </a:r>
            <a:endParaRPr lang="es-MX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6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Ejemplo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686" r="15149" b="75352"/>
          <a:stretch/>
        </p:blipFill>
        <p:spPr bwMode="auto">
          <a:xfrm>
            <a:off x="483637" y="1772815"/>
            <a:ext cx="8188954" cy="79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14686" r="18507" b="47343"/>
          <a:stretch/>
        </p:blipFill>
        <p:spPr bwMode="auto">
          <a:xfrm>
            <a:off x="484673" y="2642511"/>
            <a:ext cx="8164655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611560" y="4221144"/>
            <a:ext cx="7920000" cy="100805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ECEFF1"/>
              </a:clrFrom>
              <a:clrTo>
                <a:srgbClr val="EC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0" t="56429" r="3533" b="22037"/>
          <a:stretch/>
        </p:blipFill>
        <p:spPr bwMode="auto">
          <a:xfrm>
            <a:off x="5796135" y="3398294"/>
            <a:ext cx="2908935" cy="269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Llamada ovalada"/>
          <p:cNvSpPr/>
          <p:nvPr/>
        </p:nvSpPr>
        <p:spPr>
          <a:xfrm>
            <a:off x="483637" y="4088899"/>
            <a:ext cx="2257112" cy="1110826"/>
          </a:xfrm>
          <a:prstGeom prst="wedgeEllipseCallout">
            <a:avLst>
              <a:gd name="adj1" fmla="val 79540"/>
              <a:gd name="adj2" fmla="val 539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</a:rPr>
              <a:t>¡¡¡ Debo medirla ¡¡¡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4" name="3 Llamada de nube"/>
          <p:cNvSpPr/>
          <p:nvPr/>
        </p:nvSpPr>
        <p:spPr>
          <a:xfrm>
            <a:off x="4067944" y="3284984"/>
            <a:ext cx="2448000" cy="972000"/>
          </a:xfrm>
          <a:prstGeom prst="cloudCallout">
            <a:avLst>
              <a:gd name="adj1" fmla="val -25851"/>
              <a:gd name="adj2" fmla="val 139725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</a:rPr>
              <a:t>¿Internos o Externos?</a:t>
            </a:r>
            <a:endParaRPr lang="es-MX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Tabla de correspondencia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516691"/>
              </p:ext>
            </p:extLst>
          </p:nvPr>
        </p:nvGraphicFramePr>
        <p:xfrm>
          <a:off x="251520" y="1999744"/>
          <a:ext cx="8568951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Requisito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Subproceso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Evidencia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5.1.1: a)</a:t>
                      </a:r>
                      <a:r>
                        <a:rPr lang="es-MX" baseline="0" dirty="0" smtClean="0"/>
                        <a:t> Rendir cuentas de la eficacia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Revisión de la Dirección (PR-RD-01)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Reportes</a:t>
                      </a:r>
                    </a:p>
                    <a:p>
                      <a:r>
                        <a:rPr lang="es-MX" dirty="0" smtClean="0"/>
                        <a:t>generados por las áreas administrativas.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25593" r="15149" b="58924"/>
          <a:stretch/>
        </p:blipFill>
        <p:spPr bwMode="auto">
          <a:xfrm>
            <a:off x="271477" y="4347292"/>
            <a:ext cx="8545360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3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Tabla de correspondencia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888887"/>
              </p:ext>
            </p:extLst>
          </p:nvPr>
        </p:nvGraphicFramePr>
        <p:xfrm>
          <a:off x="251520" y="1978040"/>
          <a:ext cx="8568951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Requisito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Subproceso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Evidencia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5.1.1: </a:t>
                      </a:r>
                      <a:r>
                        <a:rPr lang="es-MX" baseline="0" dirty="0" smtClean="0"/>
                        <a:t>a) Rendir cuenta de la eficacia.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Revisión de la Dirección (PR-RD-01)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Reportes</a:t>
                      </a:r>
                    </a:p>
                    <a:p>
                      <a:r>
                        <a:rPr lang="es-MX" dirty="0" smtClean="0"/>
                        <a:t>generados por las áreas administrativas.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</a:t>
                      </a:r>
                      <a:r>
                        <a:rPr lang="es-MX" baseline="0" dirty="0" smtClean="0"/>
                        <a:t>: b) Establecer la política y los objetivos de la calidad.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Manual de organización, Intranet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25593" r="15149" b="66666"/>
          <a:stretch/>
        </p:blipFill>
        <p:spPr bwMode="auto">
          <a:xfrm>
            <a:off x="271477" y="4347292"/>
            <a:ext cx="854536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40396" r="15149" b="52937"/>
          <a:stretch/>
        </p:blipFill>
        <p:spPr bwMode="auto">
          <a:xfrm>
            <a:off x="271478" y="5085184"/>
            <a:ext cx="8568000" cy="55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4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Tabla de correspondencia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069043"/>
              </p:ext>
            </p:extLst>
          </p:nvPr>
        </p:nvGraphicFramePr>
        <p:xfrm>
          <a:off x="251520" y="1978040"/>
          <a:ext cx="8568951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Requisito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Subproceso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Evidencia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5.1.1: </a:t>
                      </a:r>
                      <a:r>
                        <a:rPr lang="es-MX" baseline="0" dirty="0" smtClean="0"/>
                        <a:t>c) Integración en el SGC  de los procesos de negocio.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Alcance de la certificación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25593" r="15149" b="66666"/>
          <a:stretch/>
        </p:blipFill>
        <p:spPr bwMode="auto">
          <a:xfrm>
            <a:off x="271477" y="4347292"/>
            <a:ext cx="854536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47029" r="15149" b="45786"/>
          <a:stretch/>
        </p:blipFill>
        <p:spPr bwMode="auto">
          <a:xfrm>
            <a:off x="271477" y="5060747"/>
            <a:ext cx="8532000" cy="60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4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Contenido de la Norma</a:t>
            </a:r>
          </a:p>
          <a:p>
            <a:pPr algn="ctr"/>
            <a:endParaRPr lang="es-MX" sz="2800" dirty="0" smtClean="0"/>
          </a:p>
          <a:p>
            <a:pPr algn="just"/>
            <a:r>
              <a:rPr lang="es-MX" sz="2800" dirty="0" smtClean="0"/>
              <a:t>    Capítulo 5 Liderazgo</a:t>
            </a:r>
          </a:p>
          <a:p>
            <a:pPr algn="just"/>
            <a:endParaRPr lang="es-MX" sz="2800" dirty="0" smtClean="0"/>
          </a:p>
          <a:p>
            <a:pPr algn="just"/>
            <a:r>
              <a:rPr lang="es-MX" sz="2800" dirty="0" smtClean="0"/>
              <a:t>    5.1 Liderazgo </a:t>
            </a:r>
            <a:r>
              <a:rPr lang="es-MX" sz="2800" dirty="0"/>
              <a:t>y </a:t>
            </a:r>
            <a:r>
              <a:rPr lang="es-MX" sz="2800" dirty="0" smtClean="0"/>
              <a:t>compromiso.</a:t>
            </a:r>
            <a:endParaRPr lang="es-MX" sz="2800" dirty="0"/>
          </a:p>
          <a:p>
            <a:pPr algn="just"/>
            <a:r>
              <a:rPr lang="es-MX" sz="2800" dirty="0" smtClean="0"/>
              <a:t>    5.2 Política</a:t>
            </a:r>
          </a:p>
          <a:p>
            <a:pPr algn="just"/>
            <a:r>
              <a:rPr lang="es-MX" sz="2800" dirty="0" smtClean="0"/>
              <a:t>    5.3 </a:t>
            </a:r>
            <a:r>
              <a:rPr lang="es-MX" sz="2800" dirty="0"/>
              <a:t>Roles, responsabilidades y </a:t>
            </a:r>
            <a:r>
              <a:rPr lang="es-MX" sz="2800" dirty="0" smtClean="0"/>
              <a:t>autoridades</a:t>
            </a:r>
          </a:p>
          <a:p>
            <a:pPr algn="just"/>
            <a:r>
              <a:rPr lang="es-MX" sz="2800" dirty="0"/>
              <a:t> </a:t>
            </a:r>
            <a:r>
              <a:rPr lang="es-MX" sz="2800" dirty="0" smtClean="0"/>
              <a:t>          en </a:t>
            </a:r>
            <a:r>
              <a:rPr lang="es-MX" sz="2800" dirty="0"/>
              <a:t>la </a:t>
            </a:r>
            <a:r>
              <a:rPr lang="es-MX" sz="2800" dirty="0" smtClean="0"/>
              <a:t>organización.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Tabla de correspondencia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84519"/>
              </p:ext>
            </p:extLst>
          </p:nvPr>
        </p:nvGraphicFramePr>
        <p:xfrm>
          <a:off x="251520" y="1978040"/>
          <a:ext cx="8568951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Requisito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Subproceso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Evidencia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5.1.1: </a:t>
                      </a:r>
                      <a:r>
                        <a:rPr lang="es-MX" baseline="0" dirty="0" smtClean="0"/>
                        <a:t>c) Integración en el SGC  de procesos de negocio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Alcance de la certificación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5.1.1:</a:t>
                      </a:r>
                      <a:r>
                        <a:rPr lang="es-MX" baseline="0" dirty="0" smtClean="0"/>
                        <a:t> d) Enfoque a procesos y pensamiento basado en riesgos.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Gestión de Riesgos (PR-GR-01); todos los procesos.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Planificación del 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25593" r="15149" b="66666"/>
          <a:stretch/>
        </p:blipFill>
        <p:spPr bwMode="auto">
          <a:xfrm>
            <a:off x="271477" y="4347292"/>
            <a:ext cx="854536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755" r="15149" b="41836"/>
          <a:stretch/>
        </p:blipFill>
        <p:spPr bwMode="auto">
          <a:xfrm>
            <a:off x="271477" y="5076735"/>
            <a:ext cx="8532000" cy="36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347160" y="5498068"/>
            <a:ext cx="6545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 smtClean="0"/>
              <a:t>0.3.3 Para </a:t>
            </a:r>
            <a:r>
              <a:rPr lang="es-MX" sz="1400" dirty="0"/>
              <a:t>ser conforme con los requisitos de esta norma mexicana, una organización necesita planificar e </a:t>
            </a:r>
            <a:r>
              <a:rPr lang="es-MX" sz="1400" dirty="0" smtClean="0"/>
              <a:t>implementar acciones </a:t>
            </a:r>
            <a:r>
              <a:rPr lang="es-MX" sz="1400" dirty="0"/>
              <a:t>para abordar los riesgos y las oportunidades.</a:t>
            </a:r>
          </a:p>
        </p:txBody>
      </p:sp>
    </p:spTree>
    <p:extLst>
      <p:ext uri="{BB962C8B-B14F-4D97-AF65-F5344CB8AC3E}">
        <p14:creationId xmlns:p14="http://schemas.microsoft.com/office/powerpoint/2010/main" val="172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Tabla de correspondencia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037688"/>
              </p:ext>
            </p:extLst>
          </p:nvPr>
        </p:nvGraphicFramePr>
        <p:xfrm>
          <a:off x="251520" y="1978040"/>
          <a:ext cx="8568951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Requisito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Subproceso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Evidencia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5.1.1: </a:t>
                      </a:r>
                      <a:r>
                        <a:rPr lang="es-MX" baseline="0" dirty="0" smtClean="0"/>
                        <a:t>e) Recursos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Revisión de la Dirección (PR-RD-01); todos los procesos.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Minuta de acuerdos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25593" r="15149" b="66666"/>
          <a:stretch/>
        </p:blipFill>
        <p:spPr bwMode="auto">
          <a:xfrm>
            <a:off x="271477" y="4347292"/>
            <a:ext cx="854536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8544" r="15149" b="36667"/>
          <a:stretch/>
        </p:blipFill>
        <p:spPr bwMode="auto">
          <a:xfrm>
            <a:off x="271477" y="5044955"/>
            <a:ext cx="8532000" cy="40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43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Tabla de correspondencia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799806"/>
              </p:ext>
            </p:extLst>
          </p:nvPr>
        </p:nvGraphicFramePr>
        <p:xfrm>
          <a:off x="251520" y="1978040"/>
          <a:ext cx="8568951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Requisito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Subproceso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Evidencia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5.1.1: </a:t>
                      </a:r>
                      <a:r>
                        <a:rPr lang="es-MX" baseline="0" dirty="0" smtClean="0"/>
                        <a:t>e) Recursos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Revisión de la Dirección (PR-RD-01); todos los procesos.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Minuta de acuerdos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5.1.1:</a:t>
                      </a:r>
                      <a:r>
                        <a:rPr lang="es-MX" baseline="0" dirty="0" smtClean="0"/>
                        <a:t> f) Comunicando la importancia de eficacia y conformidad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Revisión de la Dirección (PR-RD-01); todos los procesos.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Minuta de acuerdos (indirectamente)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25593" r="15149" b="66666"/>
          <a:stretch/>
        </p:blipFill>
        <p:spPr bwMode="auto">
          <a:xfrm>
            <a:off x="271477" y="4347292"/>
            <a:ext cx="854536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62845" r="15149" b="30297"/>
          <a:stretch/>
        </p:blipFill>
        <p:spPr bwMode="auto">
          <a:xfrm>
            <a:off x="271477" y="5088042"/>
            <a:ext cx="8532000" cy="57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8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Tabla de correspondencia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038765"/>
              </p:ext>
            </p:extLst>
          </p:nvPr>
        </p:nvGraphicFramePr>
        <p:xfrm>
          <a:off x="251520" y="1978040"/>
          <a:ext cx="8568951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Requisito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Subproceso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Evidencia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5.1.1: </a:t>
                      </a:r>
                      <a:r>
                        <a:rPr lang="es-MX" baseline="0" dirty="0" smtClean="0"/>
                        <a:t>g) Logro de resultados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Revisión de la Dirección (PR-RD-01); todos los procesos.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Reportes</a:t>
                      </a:r>
                    </a:p>
                    <a:p>
                      <a:r>
                        <a:rPr lang="es-MX" dirty="0" smtClean="0"/>
                        <a:t>generados por las áreas administrativas. Indicadores.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25593" r="15149" b="66666"/>
          <a:stretch/>
        </p:blipFill>
        <p:spPr bwMode="auto">
          <a:xfrm>
            <a:off x="271477" y="4347292"/>
            <a:ext cx="854536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68858" r="15149" b="25128"/>
          <a:stretch/>
        </p:blipFill>
        <p:spPr bwMode="auto">
          <a:xfrm>
            <a:off x="271477" y="5086613"/>
            <a:ext cx="8532000" cy="50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5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Tabla de correspondencia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808435"/>
              </p:ext>
            </p:extLst>
          </p:nvPr>
        </p:nvGraphicFramePr>
        <p:xfrm>
          <a:off x="251520" y="1978040"/>
          <a:ext cx="8568951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Requisito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Subproceso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Evidencia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5.1.1: </a:t>
                      </a:r>
                      <a:r>
                        <a:rPr lang="es-MX" baseline="0" dirty="0" smtClean="0"/>
                        <a:t>h) Apoyo a los demás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Revisión de la Dirección (PR-RD-01); todos los procesos.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Reportes</a:t>
                      </a:r>
                    </a:p>
                    <a:p>
                      <a:r>
                        <a:rPr lang="es-MX" dirty="0" smtClean="0"/>
                        <a:t>generados por las áreas administrativas. Indicadores.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25593" r="15149" b="66666"/>
          <a:stretch/>
        </p:blipFill>
        <p:spPr bwMode="auto">
          <a:xfrm>
            <a:off x="271477" y="4347292"/>
            <a:ext cx="854536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73643" r="15149" b="19096"/>
          <a:stretch/>
        </p:blipFill>
        <p:spPr bwMode="auto">
          <a:xfrm>
            <a:off x="271477" y="5054352"/>
            <a:ext cx="8532000" cy="60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06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Tabla de correspondencia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627418"/>
              </p:ext>
            </p:extLst>
          </p:nvPr>
        </p:nvGraphicFramePr>
        <p:xfrm>
          <a:off x="251520" y="1978040"/>
          <a:ext cx="8568951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Requisito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Subproceso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Evidencia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5.1.1: </a:t>
                      </a:r>
                      <a:r>
                        <a:rPr lang="es-MX" baseline="0" dirty="0" smtClean="0"/>
                        <a:t>h) Apoyo a los demás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Revisión de la Dirección (PR-RD-01); todos los procesos.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Reportes generados por las áreas administrativas. Indicadores.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5.1.1: </a:t>
                      </a:r>
                      <a:r>
                        <a:rPr lang="es-MX" baseline="0" dirty="0" smtClean="0"/>
                        <a:t>i) Promoción de la mejora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Revisión de la Dirección (PR-RD-01); todos los procesos.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Reportes generados por las áreas administrativas. Minuta de acuerdos. Indicadores.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25593" r="15149" b="66666"/>
          <a:stretch/>
        </p:blipFill>
        <p:spPr bwMode="auto">
          <a:xfrm>
            <a:off x="271477" y="4509120"/>
            <a:ext cx="854536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80902" r="15149" b="14531"/>
          <a:stretch/>
        </p:blipFill>
        <p:spPr bwMode="auto">
          <a:xfrm>
            <a:off x="271477" y="5225390"/>
            <a:ext cx="8532000" cy="38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06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Tabla de correspondencia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764692"/>
              </p:ext>
            </p:extLst>
          </p:nvPr>
        </p:nvGraphicFramePr>
        <p:xfrm>
          <a:off x="251520" y="1978040"/>
          <a:ext cx="8568951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Requisito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Subproceso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Evidencia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5.1.1: j</a:t>
                      </a:r>
                      <a:r>
                        <a:rPr lang="es-MX" baseline="0" dirty="0" smtClean="0"/>
                        <a:t>) Apoyo otros roles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Revisión de la Dirección (PR-RD-01); todos los procesos.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Reportes generados por las áreas administrativas.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25593" r="15149" b="66666"/>
          <a:stretch/>
        </p:blipFill>
        <p:spPr bwMode="auto">
          <a:xfrm>
            <a:off x="271477" y="4365104"/>
            <a:ext cx="854536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85146" r="15149" b="8158"/>
          <a:stretch/>
        </p:blipFill>
        <p:spPr bwMode="auto">
          <a:xfrm>
            <a:off x="271477" y="5029683"/>
            <a:ext cx="8532000" cy="55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0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Tabla de correspondencia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933971"/>
              </p:ext>
            </p:extLst>
          </p:nvPr>
        </p:nvGraphicFramePr>
        <p:xfrm>
          <a:off x="251520" y="1978040"/>
          <a:ext cx="8568951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Requisito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Subproceso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Evidencia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5.1.2: a</a:t>
                      </a:r>
                      <a:r>
                        <a:rPr lang="es-MX" baseline="0" dirty="0" smtClean="0"/>
                        <a:t>) Requisitos del cliente, legales y reglamentarios.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Revisión de la Dirección (PR-RD-01); todos los procesos.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Reportes generados por las áreas administrativas. Planificación de cada proceso.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25013" r="18507" b="59447"/>
          <a:stretch/>
        </p:blipFill>
        <p:spPr bwMode="auto">
          <a:xfrm>
            <a:off x="271477" y="4509120"/>
            <a:ext cx="8553447" cy="129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0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Tabla de correspondencia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244834"/>
              </p:ext>
            </p:extLst>
          </p:nvPr>
        </p:nvGraphicFramePr>
        <p:xfrm>
          <a:off x="251520" y="1978040"/>
          <a:ext cx="8568951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Requisito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Subproceso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Evidencia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5.1.2: a</a:t>
                      </a:r>
                      <a:r>
                        <a:rPr lang="es-MX" baseline="0" dirty="0" smtClean="0"/>
                        <a:t>) Requisitos del cliente, legales y reglamentarios.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dirty="0" smtClean="0"/>
                        <a:t>Revisión de la Dirección (PR-RD-01); todos los procesos.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dirty="0" smtClean="0"/>
                        <a:t>Reportes generados por las áreas administrativas. Planificación de cada proceso.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5.1.2: b</a:t>
                      </a:r>
                      <a:r>
                        <a:rPr lang="es-MX" baseline="0" dirty="0" smtClean="0"/>
                        <a:t>) Determinación de riesgos y oportunidades.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25013" r="18507" b="65891"/>
          <a:stretch/>
        </p:blipFill>
        <p:spPr bwMode="auto">
          <a:xfrm>
            <a:off x="271477" y="4509120"/>
            <a:ext cx="8553447" cy="75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41042" r="18507" b="51795"/>
          <a:stretch/>
        </p:blipFill>
        <p:spPr bwMode="auto">
          <a:xfrm>
            <a:off x="251520" y="5351594"/>
            <a:ext cx="8553447" cy="59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8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Tabla de correspondencia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32808"/>
              </p:ext>
            </p:extLst>
          </p:nvPr>
        </p:nvGraphicFramePr>
        <p:xfrm>
          <a:off x="251520" y="1978040"/>
          <a:ext cx="8568951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Requisito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Subproceso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Evidencia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5.1.2: c</a:t>
                      </a:r>
                      <a:r>
                        <a:rPr lang="es-MX" baseline="0" dirty="0" smtClean="0"/>
                        <a:t>) Enfoque en la satisfacción del cliente.</a:t>
                      </a: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Todos los procesos.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Planificación de cada proceso.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25013" r="18507" b="65891"/>
          <a:stretch/>
        </p:blipFill>
        <p:spPr bwMode="auto">
          <a:xfrm>
            <a:off x="271477" y="4509120"/>
            <a:ext cx="8553447" cy="75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47342" r="18507" b="47712"/>
          <a:stretch/>
        </p:blipFill>
        <p:spPr bwMode="auto">
          <a:xfrm>
            <a:off x="267025" y="5320566"/>
            <a:ext cx="8553447" cy="41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45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Contenido de la Norma</a:t>
            </a:r>
          </a:p>
          <a:p>
            <a:pPr algn="ctr"/>
            <a:endParaRPr lang="es-MX" sz="2800" dirty="0" smtClean="0"/>
          </a:p>
          <a:p>
            <a:pPr algn="just"/>
            <a:r>
              <a:rPr lang="es-MX" sz="2800" dirty="0" smtClean="0"/>
              <a:t>    Capítulo 6 Planificación</a:t>
            </a:r>
          </a:p>
          <a:p>
            <a:pPr algn="just"/>
            <a:endParaRPr lang="es-MX" sz="2800" dirty="0" smtClean="0"/>
          </a:p>
          <a:p>
            <a:pPr algn="just"/>
            <a:r>
              <a:rPr lang="es-MX" sz="2800" dirty="0"/>
              <a:t>    6.1 Acciones para abordar riesgos y </a:t>
            </a:r>
            <a:r>
              <a:rPr lang="es-MX" sz="2800" dirty="0" smtClean="0"/>
              <a:t>oportunidades.</a:t>
            </a:r>
            <a:endParaRPr lang="es-MX" sz="2800" dirty="0"/>
          </a:p>
          <a:p>
            <a:pPr algn="just"/>
            <a:r>
              <a:rPr lang="es-MX" sz="2800" dirty="0" smtClean="0"/>
              <a:t>    6.2 </a:t>
            </a:r>
            <a:r>
              <a:rPr lang="es-MX" sz="2800" dirty="0"/>
              <a:t>Objetivos de la calidad y planificación para </a:t>
            </a:r>
            <a:r>
              <a:rPr lang="es-MX" sz="2800" dirty="0" smtClean="0"/>
              <a:t>lograrlos.</a:t>
            </a:r>
            <a:endParaRPr lang="es-MX" sz="2800" dirty="0"/>
          </a:p>
          <a:p>
            <a:pPr algn="just"/>
            <a:r>
              <a:rPr lang="es-MX" sz="2800" dirty="0" smtClean="0"/>
              <a:t>    6.3 </a:t>
            </a:r>
            <a:r>
              <a:rPr lang="es-MX" sz="2800" dirty="0"/>
              <a:t>Planificación de los </a:t>
            </a:r>
            <a:r>
              <a:rPr lang="es-MX" sz="2800" dirty="0" smtClean="0"/>
              <a:t>cambios.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5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Conclusiones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2060848"/>
            <a:ext cx="4750083" cy="40011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000" dirty="0" smtClean="0"/>
              <a:t>1. Leer y analizar cada clausula de la norma.</a:t>
            </a:r>
            <a:endParaRPr lang="es-MX" sz="20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539552" y="2524834"/>
            <a:ext cx="3849644" cy="40011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000" dirty="0" smtClean="0"/>
              <a:t>2. Identificar cada proceso del SGC.</a:t>
            </a:r>
            <a:endParaRPr lang="es-MX" sz="2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1028172" y="2996952"/>
            <a:ext cx="1441805" cy="1015663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MX" sz="2000" dirty="0" smtClean="0"/>
              <a:t>Entradas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000" dirty="0" smtClean="0"/>
              <a:t>Salidas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000" dirty="0" smtClean="0"/>
              <a:t>Clientes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39552" y="4077072"/>
            <a:ext cx="4145558" cy="40011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000" dirty="0" smtClean="0"/>
              <a:t>3. Apoyarse en la terminología de ISO.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68617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endParaRPr lang="es-MX" sz="2800" dirty="0" smtClean="0"/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635897" y="1860829"/>
            <a:ext cx="4752527" cy="156966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3200" dirty="0" smtClean="0">
                <a:solidFill>
                  <a:srgbClr val="132133"/>
                </a:solidFill>
              </a:rPr>
              <a:t>Calidad significa hacer lo correcto cuando nadie esta mirando.</a:t>
            </a:r>
            <a:endParaRPr lang="es-MX" sz="3200" dirty="0">
              <a:solidFill>
                <a:srgbClr val="132133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" r="66557" b="3881"/>
          <a:stretch/>
        </p:blipFill>
        <p:spPr>
          <a:xfrm>
            <a:off x="285750" y="1637730"/>
            <a:ext cx="2866883" cy="3548419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7524328" y="3587532"/>
            <a:ext cx="1296144" cy="369332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dirty="0" smtClean="0">
                <a:solidFill>
                  <a:srgbClr val="132133"/>
                </a:solidFill>
              </a:rPr>
              <a:t>Henry Ford</a:t>
            </a:r>
            <a:endParaRPr lang="es-MX" dirty="0">
              <a:solidFill>
                <a:srgbClr val="1321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8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Contenido de la Norma</a:t>
            </a:r>
          </a:p>
          <a:p>
            <a:pPr algn="ctr"/>
            <a:endParaRPr lang="es-MX" sz="2800" dirty="0" smtClean="0"/>
          </a:p>
          <a:p>
            <a:pPr algn="just"/>
            <a:r>
              <a:rPr lang="es-MX" sz="2800" dirty="0" smtClean="0"/>
              <a:t>    Capítulo 7 Apoyo</a:t>
            </a:r>
          </a:p>
          <a:p>
            <a:pPr algn="just"/>
            <a:endParaRPr lang="es-MX" sz="2800" dirty="0" smtClean="0"/>
          </a:p>
          <a:p>
            <a:pPr algn="just"/>
            <a:r>
              <a:rPr lang="es-MX" sz="2800" dirty="0" smtClean="0"/>
              <a:t>    7.1 Recursos.</a:t>
            </a:r>
            <a:endParaRPr lang="es-MX" sz="2800" dirty="0"/>
          </a:p>
          <a:p>
            <a:pPr algn="just"/>
            <a:r>
              <a:rPr lang="es-MX" sz="2800" dirty="0" smtClean="0"/>
              <a:t>    7.2 Competencia.</a:t>
            </a:r>
            <a:endParaRPr lang="es-MX" sz="2800" dirty="0"/>
          </a:p>
          <a:p>
            <a:pPr algn="just"/>
            <a:r>
              <a:rPr lang="es-MX" sz="2800" dirty="0" smtClean="0"/>
              <a:t>    7.3 Toma </a:t>
            </a:r>
            <a:r>
              <a:rPr lang="es-MX" sz="2800" dirty="0"/>
              <a:t>de </a:t>
            </a:r>
            <a:r>
              <a:rPr lang="es-MX" sz="2800" dirty="0" smtClean="0"/>
              <a:t>conciencia.</a:t>
            </a:r>
            <a:endParaRPr lang="es-MX" sz="2800" dirty="0"/>
          </a:p>
          <a:p>
            <a:pPr algn="just"/>
            <a:r>
              <a:rPr lang="es-MX" sz="2800" dirty="0" smtClean="0"/>
              <a:t>    7.4 Comunicación.</a:t>
            </a:r>
            <a:endParaRPr lang="es-MX" sz="2800" dirty="0"/>
          </a:p>
          <a:p>
            <a:pPr algn="just"/>
            <a:r>
              <a:rPr lang="es-MX" sz="2800" dirty="0" smtClean="0"/>
              <a:t>    7.5 </a:t>
            </a:r>
            <a:r>
              <a:rPr lang="es-MX" sz="2800" dirty="0"/>
              <a:t>Información </a:t>
            </a:r>
            <a:r>
              <a:rPr lang="es-MX" sz="2800" dirty="0" smtClean="0"/>
              <a:t>documentada.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Contenido de la Norma</a:t>
            </a:r>
          </a:p>
          <a:p>
            <a:pPr algn="ctr"/>
            <a:endParaRPr lang="es-MX" sz="1100" dirty="0" smtClean="0"/>
          </a:p>
          <a:p>
            <a:pPr algn="just"/>
            <a:r>
              <a:rPr lang="es-MX" sz="2800" dirty="0" smtClean="0"/>
              <a:t>    Capítulo 8 Operación</a:t>
            </a:r>
          </a:p>
          <a:p>
            <a:pPr algn="just"/>
            <a:r>
              <a:rPr lang="es-MX" sz="2800" dirty="0" smtClean="0"/>
              <a:t>    </a:t>
            </a:r>
            <a:r>
              <a:rPr lang="es-MX" sz="2800" dirty="0"/>
              <a:t>8.1 Planificación y control </a:t>
            </a:r>
            <a:r>
              <a:rPr lang="es-MX" sz="2800" dirty="0" smtClean="0"/>
              <a:t>operacional.</a:t>
            </a:r>
            <a:endParaRPr lang="es-MX" sz="2800" dirty="0"/>
          </a:p>
          <a:p>
            <a:pPr algn="just"/>
            <a:r>
              <a:rPr lang="es-MX" sz="2800" dirty="0" smtClean="0"/>
              <a:t>    8.2 </a:t>
            </a:r>
            <a:r>
              <a:rPr lang="es-MX" sz="2800" dirty="0"/>
              <a:t>Requisitos para los productos y </a:t>
            </a:r>
            <a:r>
              <a:rPr lang="es-MX" sz="2800" dirty="0" smtClean="0"/>
              <a:t>servicios.</a:t>
            </a:r>
            <a:endParaRPr lang="es-MX" sz="2800" dirty="0"/>
          </a:p>
          <a:p>
            <a:pPr algn="just"/>
            <a:r>
              <a:rPr lang="es-MX" sz="2800" dirty="0" smtClean="0"/>
              <a:t>    8.3 </a:t>
            </a:r>
            <a:r>
              <a:rPr lang="es-MX" sz="2800" dirty="0"/>
              <a:t>Diseño y desarrollo de los productos y </a:t>
            </a:r>
            <a:r>
              <a:rPr lang="es-MX" sz="2800" dirty="0" smtClean="0"/>
              <a:t>servicios.</a:t>
            </a:r>
            <a:endParaRPr lang="es-MX" sz="2800" dirty="0"/>
          </a:p>
          <a:p>
            <a:pPr algn="just"/>
            <a:r>
              <a:rPr lang="es-MX" sz="2800" dirty="0" smtClean="0"/>
              <a:t>    8.4 </a:t>
            </a:r>
            <a:r>
              <a:rPr lang="es-MX" sz="2800" dirty="0"/>
              <a:t>Control de los procesos, productos </a:t>
            </a:r>
            <a:r>
              <a:rPr lang="es-MX" sz="2800" dirty="0" smtClean="0"/>
              <a:t>y</a:t>
            </a:r>
          </a:p>
          <a:p>
            <a:pPr algn="just"/>
            <a:r>
              <a:rPr lang="es-MX" sz="2800" dirty="0"/>
              <a:t> </a:t>
            </a:r>
            <a:r>
              <a:rPr lang="es-MX" sz="2800" dirty="0" smtClean="0"/>
              <a:t>          servicios </a:t>
            </a:r>
            <a:r>
              <a:rPr lang="es-MX" sz="2800" dirty="0"/>
              <a:t>suministrados </a:t>
            </a:r>
            <a:r>
              <a:rPr lang="es-MX" sz="2800" dirty="0" smtClean="0"/>
              <a:t>externamente.</a:t>
            </a:r>
            <a:endParaRPr lang="es-MX" sz="2800" dirty="0"/>
          </a:p>
          <a:p>
            <a:pPr algn="just"/>
            <a:r>
              <a:rPr lang="es-MX" sz="2800" dirty="0" smtClean="0"/>
              <a:t>    8.5 </a:t>
            </a:r>
            <a:r>
              <a:rPr lang="es-MX" sz="2800" dirty="0"/>
              <a:t>Producción y provisión del </a:t>
            </a:r>
            <a:r>
              <a:rPr lang="es-MX" sz="2800" dirty="0" smtClean="0"/>
              <a:t>servicio.</a:t>
            </a:r>
          </a:p>
          <a:p>
            <a:pPr algn="just"/>
            <a:r>
              <a:rPr lang="es-MX" sz="2800" dirty="0" smtClean="0"/>
              <a:t>    8.6 </a:t>
            </a:r>
            <a:r>
              <a:rPr lang="es-MX" sz="2800" dirty="0"/>
              <a:t>Liberación de los productos y </a:t>
            </a:r>
            <a:r>
              <a:rPr lang="es-MX" sz="2800" dirty="0" smtClean="0"/>
              <a:t>servicios.</a:t>
            </a:r>
          </a:p>
          <a:p>
            <a:pPr algn="just"/>
            <a:r>
              <a:rPr lang="es-MX" sz="2800" dirty="0"/>
              <a:t> </a:t>
            </a:r>
            <a:r>
              <a:rPr lang="es-MX" sz="2800" dirty="0" smtClean="0"/>
              <a:t>   8.7 </a:t>
            </a:r>
            <a:r>
              <a:rPr lang="es-MX" sz="2800" dirty="0"/>
              <a:t>Control de las salidas no </a:t>
            </a:r>
            <a:r>
              <a:rPr lang="es-MX" sz="2800" dirty="0" smtClean="0"/>
              <a:t>conformes.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88640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4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Contenido de la Norma</a:t>
            </a:r>
          </a:p>
          <a:p>
            <a:pPr algn="ctr"/>
            <a:endParaRPr lang="es-MX" sz="2800" dirty="0" smtClean="0"/>
          </a:p>
          <a:p>
            <a:pPr algn="just"/>
            <a:r>
              <a:rPr lang="es-MX" sz="2800" dirty="0" smtClean="0"/>
              <a:t>    Capítulo 9 Evaluación del desempeño</a:t>
            </a:r>
          </a:p>
          <a:p>
            <a:pPr algn="just"/>
            <a:endParaRPr lang="es-MX" sz="2800" dirty="0" smtClean="0"/>
          </a:p>
          <a:p>
            <a:pPr algn="just"/>
            <a:r>
              <a:rPr lang="es-MX" sz="2800" dirty="0"/>
              <a:t>    9.1 Seguimiento, medición, análisis y </a:t>
            </a:r>
            <a:r>
              <a:rPr lang="es-MX" sz="2800" dirty="0" smtClean="0"/>
              <a:t>evaluación.</a:t>
            </a:r>
            <a:endParaRPr lang="es-MX" sz="2800" dirty="0"/>
          </a:p>
          <a:p>
            <a:pPr algn="just"/>
            <a:r>
              <a:rPr lang="es-MX" sz="2800" dirty="0" smtClean="0"/>
              <a:t>    9.2 </a:t>
            </a:r>
            <a:r>
              <a:rPr lang="es-MX" sz="2800" dirty="0"/>
              <a:t>Auditoría </a:t>
            </a:r>
            <a:r>
              <a:rPr lang="es-MX" sz="2800" dirty="0" smtClean="0"/>
              <a:t>interna.</a:t>
            </a:r>
            <a:endParaRPr lang="es-MX" sz="2800" dirty="0"/>
          </a:p>
          <a:p>
            <a:pPr algn="just"/>
            <a:r>
              <a:rPr lang="es-MX" sz="2800" dirty="0" smtClean="0"/>
              <a:t>    9.3 </a:t>
            </a:r>
            <a:r>
              <a:rPr lang="es-MX" sz="2800" dirty="0"/>
              <a:t>Revisión por la </a:t>
            </a:r>
            <a:r>
              <a:rPr lang="es-MX" sz="2800" dirty="0" smtClean="0"/>
              <a:t>dirección.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Contenido de la Norma</a:t>
            </a:r>
          </a:p>
          <a:p>
            <a:pPr algn="ctr"/>
            <a:endParaRPr lang="es-MX" sz="2800" dirty="0" smtClean="0"/>
          </a:p>
          <a:p>
            <a:pPr algn="just"/>
            <a:r>
              <a:rPr lang="es-MX" sz="2800" dirty="0" smtClean="0"/>
              <a:t>    Capítulo 10 Mejora</a:t>
            </a:r>
          </a:p>
          <a:p>
            <a:pPr algn="just"/>
            <a:endParaRPr lang="es-MX" sz="2800" dirty="0" smtClean="0"/>
          </a:p>
          <a:p>
            <a:pPr algn="just"/>
            <a:r>
              <a:rPr lang="es-MX" sz="2800" dirty="0"/>
              <a:t>    10.1 </a:t>
            </a:r>
            <a:r>
              <a:rPr lang="es-MX" sz="2800" dirty="0" smtClean="0"/>
              <a:t>Generalidades.</a:t>
            </a:r>
            <a:endParaRPr lang="es-MX" sz="2800" dirty="0"/>
          </a:p>
          <a:p>
            <a:pPr algn="just"/>
            <a:r>
              <a:rPr lang="es-MX" sz="2800" dirty="0" smtClean="0"/>
              <a:t>    10.2 </a:t>
            </a:r>
            <a:r>
              <a:rPr lang="es-MX" sz="2800" dirty="0"/>
              <a:t>No conformidad y acción </a:t>
            </a:r>
            <a:r>
              <a:rPr lang="es-MX" sz="2800" dirty="0" smtClean="0"/>
              <a:t>correctiva.</a:t>
            </a:r>
            <a:endParaRPr lang="es-MX" sz="2800" dirty="0"/>
          </a:p>
          <a:p>
            <a:pPr algn="just"/>
            <a:r>
              <a:rPr lang="es-MX" sz="2800" dirty="0" smtClean="0"/>
              <a:t>    10.3 </a:t>
            </a:r>
            <a:r>
              <a:rPr lang="es-MX" sz="2800" dirty="0"/>
              <a:t>Mejora </a:t>
            </a:r>
            <a:r>
              <a:rPr lang="es-MX" sz="2800" dirty="0" smtClean="0"/>
              <a:t>continua.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7964" y="-23902"/>
            <a:ext cx="9180295" cy="629717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algn="just"/>
            <a:endParaRPr lang="es-MX" sz="2800" b="1" dirty="0" smtClean="0"/>
          </a:p>
          <a:p>
            <a:pPr algn="just"/>
            <a:endParaRPr lang="es-MX" sz="2800" b="1" dirty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Procesos y Subprocesos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20" y="152728"/>
            <a:ext cx="9143680" cy="82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REUNIÓN DE AUDITORES INTERNOS</a:t>
            </a:r>
          </a:p>
          <a:p>
            <a:pPr algn="ctr"/>
            <a:r>
              <a:rPr lang="es-MX" sz="1600" b="1" dirty="0" smtClean="0">
                <a:solidFill>
                  <a:schemeClr val="tx1"/>
                </a:solidFill>
              </a:rPr>
              <a:t>Mayo 23 de 2018</a:t>
            </a:r>
            <a:endParaRPr lang="es-MX" sz="1600" b="1" dirty="0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1926844" y="6093296"/>
            <a:ext cx="7235488" cy="763325"/>
          </a:xfrm>
          <a:custGeom>
            <a:avLst/>
            <a:gdLst>
              <a:gd name="connsiteX0" fmla="*/ 7187979 w 7195930"/>
              <a:gd name="connsiteY0" fmla="*/ 0 h 763325"/>
              <a:gd name="connsiteX1" fmla="*/ 302149 w 7195930"/>
              <a:gd name="connsiteY1" fmla="*/ 0 h 763325"/>
              <a:gd name="connsiteX2" fmla="*/ 0 w 7195930"/>
              <a:gd name="connsiteY2" fmla="*/ 763325 h 763325"/>
              <a:gd name="connsiteX3" fmla="*/ 7195930 w 7195930"/>
              <a:gd name="connsiteY3" fmla="*/ 763325 h 763325"/>
              <a:gd name="connsiteX4" fmla="*/ 7187979 w 7195930"/>
              <a:gd name="connsiteY4" fmla="*/ 0 h 76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930" h="763325">
                <a:moveTo>
                  <a:pt x="7187979" y="0"/>
                </a:moveTo>
                <a:lnTo>
                  <a:pt x="302149" y="0"/>
                </a:lnTo>
                <a:lnTo>
                  <a:pt x="0" y="763325"/>
                </a:lnTo>
                <a:lnTo>
                  <a:pt x="7195930" y="763325"/>
                </a:lnTo>
                <a:cubicBezTo>
                  <a:pt x="7193280" y="508883"/>
                  <a:pt x="7190629" y="254442"/>
                  <a:pt x="71879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DE GESTIÓN DE CALIDAD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5971" r="22522" b="27434"/>
          <a:stretch/>
        </p:blipFill>
        <p:spPr>
          <a:xfrm>
            <a:off x="8244408" y="188720"/>
            <a:ext cx="722837" cy="7200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074506" cy="576000"/>
          </a:xfrm>
          <a:prstGeom prst="rect">
            <a:avLst/>
          </a:prstGeom>
        </p:spPr>
      </p:pic>
      <p:sp>
        <p:nvSpPr>
          <p:cNvPr id="11" name="10 Forma libre"/>
          <p:cNvSpPr/>
          <p:nvPr/>
        </p:nvSpPr>
        <p:spPr>
          <a:xfrm>
            <a:off x="-13856" y="5721927"/>
            <a:ext cx="2412000" cy="1136073"/>
          </a:xfrm>
          <a:custGeom>
            <a:avLst/>
            <a:gdLst>
              <a:gd name="connsiteX0" fmla="*/ 1898073 w 2327564"/>
              <a:gd name="connsiteY0" fmla="*/ 1136073 h 1136073"/>
              <a:gd name="connsiteX1" fmla="*/ 2327564 w 2327564"/>
              <a:gd name="connsiteY1" fmla="*/ 0 h 1136073"/>
              <a:gd name="connsiteX2" fmla="*/ 0 w 2327564"/>
              <a:gd name="connsiteY2" fmla="*/ 0 h 1136073"/>
              <a:gd name="connsiteX3" fmla="*/ 13855 w 2327564"/>
              <a:gd name="connsiteY3" fmla="*/ 1136073 h 1136073"/>
              <a:gd name="connsiteX4" fmla="*/ 1898073 w 2327564"/>
              <a:gd name="connsiteY4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64" h="1136073">
                <a:moveTo>
                  <a:pt x="1898073" y="1136073"/>
                </a:moveTo>
                <a:lnTo>
                  <a:pt x="2327564" y="0"/>
                </a:lnTo>
                <a:lnTo>
                  <a:pt x="0" y="0"/>
                </a:lnTo>
                <a:lnTo>
                  <a:pt x="13855" y="1136073"/>
                </a:lnTo>
                <a:lnTo>
                  <a:pt x="1898073" y="1136073"/>
                </a:lnTo>
                <a:close/>
              </a:path>
            </a:pathLst>
          </a:cu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8148" r="13436" b="42829"/>
          <a:stretch/>
        </p:blipFill>
        <p:spPr>
          <a:xfrm>
            <a:off x="141032" y="5877272"/>
            <a:ext cx="1982696" cy="79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7437" r="5937" b="5251"/>
          <a:stretch/>
        </p:blipFill>
        <p:spPr bwMode="auto">
          <a:xfrm>
            <a:off x="1587185" y="1844824"/>
            <a:ext cx="6099737" cy="37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4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1786</Words>
  <Application>Microsoft Office PowerPoint</Application>
  <PresentationFormat>Presentación en pantalla (4:3)</PresentationFormat>
  <Paragraphs>514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CRUZ JUAN JOSE PEREZ HERNANDEZ</dc:creator>
  <cp:lastModifiedBy>CRUZ JUAN JOSE PEREZ HERNANDEZ</cp:lastModifiedBy>
  <cp:revision>119</cp:revision>
  <dcterms:created xsi:type="dcterms:W3CDTF">2018-04-26T19:14:52Z</dcterms:created>
  <dcterms:modified xsi:type="dcterms:W3CDTF">2018-05-21T15:04:42Z</dcterms:modified>
</cp:coreProperties>
</file>